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6" r:id="rId1"/>
  </p:sldMasterIdLst>
  <p:sldIdLst>
    <p:sldId id="256" r:id="rId2"/>
    <p:sldId id="287" r:id="rId3"/>
    <p:sldId id="289" r:id="rId4"/>
    <p:sldId id="290" r:id="rId5"/>
    <p:sldId id="296" r:id="rId6"/>
    <p:sldId id="288" r:id="rId7"/>
    <p:sldId id="297" r:id="rId8"/>
    <p:sldId id="298" r:id="rId9"/>
    <p:sldId id="291" r:id="rId10"/>
    <p:sldId id="294" r:id="rId11"/>
    <p:sldId id="293" r:id="rId12"/>
    <p:sldId id="278" r:id="rId13"/>
    <p:sldId id="279" r:id="rId14"/>
    <p:sldId id="280" r:id="rId15"/>
    <p:sldId id="281" r:id="rId16"/>
    <p:sldId id="283" r:id="rId17"/>
    <p:sldId id="284" r:id="rId18"/>
    <p:sldId id="299" r:id="rId19"/>
    <p:sldId id="266" r:id="rId20"/>
    <p:sldId id="259" r:id="rId21"/>
    <p:sldId id="265" r:id="rId22"/>
    <p:sldId id="270" r:id="rId23"/>
    <p:sldId id="300" r:id="rId24"/>
    <p:sldId id="271" r:id="rId25"/>
    <p:sldId id="267" r:id="rId26"/>
    <p:sldId id="268" r:id="rId27"/>
    <p:sldId id="269" r:id="rId28"/>
    <p:sldId id="301" r:id="rId29"/>
    <p:sldId id="302" r:id="rId30"/>
    <p:sldId id="272" r:id="rId31"/>
    <p:sldId id="273" r:id="rId32"/>
    <p:sldId id="274" r:id="rId33"/>
    <p:sldId id="275" r:id="rId34"/>
    <p:sldId id="276" r:id="rId35"/>
    <p:sldId id="277" r:id="rId3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BDD7959-6022-C74F-A067-6CA29E902EF5}">
          <p14:sldIdLst>
            <p14:sldId id="256"/>
          </p14:sldIdLst>
        </p14:section>
        <p14:section name="Create S3 Bucket" id="{4F967413-8834-C14A-9BC8-295CB1871071}">
          <p14:sldIdLst>
            <p14:sldId id="287"/>
            <p14:sldId id="289"/>
            <p14:sldId id="290"/>
            <p14:sldId id="296"/>
            <p14:sldId id="288"/>
            <p14:sldId id="297"/>
            <p14:sldId id="298"/>
            <p14:sldId id="291"/>
            <p14:sldId id="294"/>
            <p14:sldId id="293"/>
          </p14:sldIdLst>
        </p14:section>
        <p14:section name="Create Lambda Function" id="{3CE6714D-17FC-9D4A-B032-8A7F3FB6EEB9}">
          <p14:sldIdLst>
            <p14:sldId id="278"/>
            <p14:sldId id="279"/>
            <p14:sldId id="280"/>
            <p14:sldId id="281"/>
            <p14:sldId id="283"/>
            <p14:sldId id="284"/>
          </p14:sldIdLst>
        </p14:section>
        <p14:section name="Quote Application" id="{D97614AE-E744-8F4F-9E4E-9F94AF0ED1E6}">
          <p14:sldIdLst>
            <p14:sldId id="299"/>
            <p14:sldId id="266"/>
            <p14:sldId id="259"/>
            <p14:sldId id="265"/>
            <p14:sldId id="270"/>
            <p14:sldId id="300"/>
            <p14:sldId id="271"/>
            <p14:sldId id="267"/>
            <p14:sldId id="268"/>
            <p14:sldId id="269"/>
            <p14:sldId id="301"/>
            <p14:sldId id="302"/>
          </p14:sldIdLst>
        </p14:section>
        <p14:section name="API Gateway" id="{FC94F96F-91E9-734B-B063-4F47EEDA7911}">
          <p14:sldIdLst>
            <p14:sldId id="272"/>
            <p14:sldId id="273"/>
            <p14:sldId id="274"/>
            <p14:sldId id="275"/>
            <p14:sldId id="276"/>
            <p14:sldId id="27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287"/>
    <p:restoredTop sz="96197"/>
  </p:normalViewPr>
  <p:slideViewPr>
    <p:cSldViewPr snapToGrid="0" snapToObjects="1">
      <p:cViewPr varScale="1">
        <p:scale>
          <a:sx n="115" d="100"/>
          <a:sy n="115" d="100"/>
        </p:scale>
        <p:origin x="208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11808" y="3428998"/>
            <a:ext cx="5518066" cy="2268559"/>
          </a:xfrm>
        </p:spPr>
        <p:txBody>
          <a:bodyPr anchor="t">
            <a:normAutofit/>
          </a:bodyPr>
          <a:lstStyle>
            <a:lvl1pPr algn="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72274" y="2268786"/>
            <a:ext cx="5357600" cy="1160213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3A824-1A51-4B26-AD58-A6D8E14F6C04}" type="datetimeFigureOut">
              <a:rPr lang="en-US" smtClean="0"/>
              <a:t>8/2/22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Ins="45720"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84144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>
            <a:off x="2194236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4091" cy="107722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7E33E-8B18-4087-B112-809917729534}" type="datetimeFigureOut">
              <a:rPr lang="en-US" smtClean="0"/>
              <a:t>8/2/22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48124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 rot="5400000">
            <a:off x="10337141" y="416061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39380" y="805818"/>
            <a:ext cx="1326519" cy="524412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608751" y="970410"/>
            <a:ext cx="6466903" cy="507953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FE419-2371-464F-8239-3959401C3561}" type="datetimeFigureOut">
              <a:rPr lang="en-US" smtClean="0"/>
              <a:t>8/2/22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62376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162C4-EDD9-4389-A98B-B87ECEA2A816}" type="datetimeFigureOut">
              <a:rPr lang="en-US" smtClean="0"/>
              <a:t>8/2/22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194943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76267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TextBox 10"/>
          <p:cNvSpPr txBox="1"/>
          <p:nvPr/>
        </p:nvSpPr>
        <p:spPr>
          <a:xfrm>
            <a:off x="2191843" y="296258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3147254"/>
            <a:ext cx="7956560" cy="1424746"/>
          </a:xfrm>
        </p:spPr>
        <p:txBody>
          <a:bodyPr anchor="t">
            <a:normAutofit/>
          </a:bodyPr>
          <a:lstStyle>
            <a:lvl1pPr algn="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968" y="2268786"/>
            <a:ext cx="7791931" cy="878468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059C3-6A89-4494-99FF-5A4D6FFD50EB}" type="datetimeFigureOut">
              <a:rPr lang="en-US" smtClean="0"/>
              <a:t>8/2/22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52217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7"/>
            <a:ext cx="7950984" cy="10817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05374" y="2052116"/>
            <a:ext cx="3891960" cy="39978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66636" y="2052114"/>
            <a:ext cx="3894222" cy="39978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4B2F-12DE-47F5-8894-472B206D2E1E}" type="datetimeFigureOut">
              <a:rPr lang="en-US" smtClean="0"/>
              <a:t>8/2/22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196172" y="641223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07824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TextBox 11"/>
          <p:cNvSpPr txBox="1"/>
          <p:nvPr/>
        </p:nvSpPr>
        <p:spPr>
          <a:xfrm>
            <a:off x="2193650" y="636424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8"/>
            <a:ext cx="7956560" cy="107834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9285" y="2052115"/>
            <a:ext cx="3896467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09285" y="2851331"/>
            <a:ext cx="3893623" cy="30714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66634" y="2052115"/>
            <a:ext cx="3899798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66635" y="2851331"/>
            <a:ext cx="3899798" cy="30714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0E46F-7819-4ACF-B48B-48222C2ACC88}" type="datetimeFigureOut">
              <a:rPr lang="en-US" smtClean="0"/>
              <a:t>8/2/22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94804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F3416-4057-4DAA-829D-4CA07428D088}" type="datetimeFigureOut">
              <a:rPr lang="en-US" smtClean="0"/>
              <a:t>8/2/22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196172" y="64122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33752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D9284-D300-4297-87F7-E791DCC15DB1}" type="datetimeFigureOut">
              <a:rPr lang="en-US" smtClean="0"/>
              <a:t>8/2/22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09929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TextBox 9"/>
          <p:cNvSpPr txBox="1"/>
          <p:nvPr/>
        </p:nvSpPr>
        <p:spPr>
          <a:xfrm>
            <a:off x="1554154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0323" y="1282451"/>
            <a:ext cx="2664361" cy="1903241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154" y="805818"/>
            <a:ext cx="5446278" cy="52441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6154"/>
            <a:ext cx="2664361" cy="2386397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25BB-DA17-4BA0-B3C8-3AC3ABC827E6}" type="datetimeFigureOut">
              <a:rPr lang="en-US" smtClean="0"/>
              <a:t>8/2/22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10204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47062" y="3229"/>
            <a:ext cx="4629734" cy="6858000"/>
          </a:xfrm>
          <a:solidFill>
            <a:schemeClr val="tx1">
              <a:alpha val="10000"/>
            </a:schemeClr>
          </a:solidFill>
          <a:ln w="9525" cap="sq">
            <a:noFill/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54686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241" y="1282452"/>
            <a:ext cx="3970986" cy="1900473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2928"/>
            <a:ext cx="3971874" cy="2386394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C4C9A-3960-41CF-A4E9-2A8FB932454B}" type="datetimeFigureOut">
              <a:rPr lang="en-US" smtClean="0"/>
              <a:t>8/2/22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32626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599" y="2052116"/>
            <a:ext cx="7796540" cy="3997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</p:spPr>
        <p:txBody>
          <a:bodyPr vert="horz" lIns="91440" tIns="18288" rIns="91440" bIns="45720" rtlCol="0" anchor="t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3CBC1C18-307B-4F68-A007-B5B542270E8D}" type="datetimeFigureOut">
              <a:rPr lang="en-US" smtClean="0"/>
              <a:t>8/2/22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</p:spPr>
        <p:txBody>
          <a:bodyPr vert="horz" lIns="91440" tIns="45720" rIns="91440" bIns="18288" rtlCol="0" anchor="b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8407" y="164592"/>
            <a:ext cx="636727" cy="322851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79058837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34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344488" indent="-344488" algn="l" defTabSz="914400" rtl="0" eaLnBrk="1" latinLnBrk="0" hangingPunct="1">
        <a:lnSpc>
          <a:spcPct val="120000"/>
        </a:lnSpc>
        <a:spcBef>
          <a:spcPts val="10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953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588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7097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17328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642616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108960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575304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04164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FF7BB4-D515-994E-9467-EC8579CB02C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Lambda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288840-C17A-FD42-AD89-262B913151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72274" y="2268786"/>
            <a:ext cx="5357600" cy="1160213"/>
          </a:xfrm>
        </p:spPr>
        <p:txBody>
          <a:bodyPr/>
          <a:lstStyle/>
          <a:p>
            <a:r>
              <a:rPr lang="en-US" dirty="0"/>
              <a:t>Week 11 – </a:t>
            </a:r>
            <a:r>
              <a:rPr lang="en-US"/>
              <a:t>Lambda Step-by-Step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14447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58FCF3-2D55-1F88-A8B8-06235D1C7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Objects</a:t>
            </a:r>
            <a:br>
              <a:rPr lang="en-US" dirty="0"/>
            </a:br>
            <a:r>
              <a:rPr lang="en-US" dirty="0"/>
              <a:t>Make Public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DC73FD-A5FA-D8A9-34F7-BC18459420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8379993-DF20-8BC7-2F5C-C1C78AA486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" y="1512790"/>
            <a:ext cx="7396194" cy="5076479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A49461B-CC5D-613E-DA9C-E07A74D97C34}"/>
              </a:ext>
            </a:extLst>
          </p:cNvPr>
          <p:cNvSpPr/>
          <p:nvPr/>
        </p:nvSpPr>
        <p:spPr>
          <a:xfrm>
            <a:off x="5698560" y="6216775"/>
            <a:ext cx="1680139" cy="372494"/>
          </a:xfrm>
          <a:prstGeom prst="roundRect">
            <a:avLst/>
          </a:prstGeom>
          <a:noFill/>
          <a:ln w="571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 w="57150">
                <a:solidFill>
                  <a:schemeClr val="accent4">
                    <a:lumMod val="75000"/>
                  </a:schemeClr>
                </a:solidFill>
              </a:ln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17616935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3DD90-1C58-A536-CE0B-964128B0D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you have a URL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0B3360-70FB-A457-E912-B28F576E6A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2052116"/>
            <a:ext cx="4474138" cy="3997828"/>
          </a:xfrm>
        </p:spPr>
        <p:txBody>
          <a:bodyPr/>
          <a:lstStyle/>
          <a:p>
            <a:r>
              <a:rPr lang="en-US" dirty="0"/>
              <a:t>Go to Properties down at the bottom</a:t>
            </a:r>
          </a:p>
          <a:p>
            <a:r>
              <a:rPr lang="en-US" dirty="0"/>
              <a:t>Click on your URL</a:t>
            </a:r>
          </a:p>
          <a:p>
            <a:r>
              <a:rPr lang="en-US" dirty="0"/>
              <a:t>Your home page will be displayed in the browser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EF678C-1B18-092C-0BBA-9165C0B577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" y="1346670"/>
            <a:ext cx="5418871" cy="139653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2D2CB25-D9E1-CF06-D0F6-A8871E5649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432" y="2898880"/>
            <a:ext cx="4813300" cy="356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3350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FEAE1BC-DDE1-F09A-6B08-E90B51E0CF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078" r="-1"/>
          <a:stretch/>
        </p:blipFill>
        <p:spPr>
          <a:xfrm>
            <a:off x="5022228" y="1574800"/>
            <a:ext cx="5994400" cy="384572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4EDC7D2-84C1-1D46-98C3-8DCB207C3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Lambda Function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AB47A3-F53B-BB44-B1FC-4093308D45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r="57374"/>
          <a:stretch/>
        </p:blipFill>
        <p:spPr>
          <a:xfrm>
            <a:off x="190501" y="1574800"/>
            <a:ext cx="5017742" cy="3845721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4C463B76-F663-8C6E-BB07-CFD4FD5415A2}"/>
              </a:ext>
            </a:extLst>
          </p:cNvPr>
          <p:cNvSpPr/>
          <p:nvPr/>
        </p:nvSpPr>
        <p:spPr>
          <a:xfrm>
            <a:off x="9094441" y="1646627"/>
            <a:ext cx="1891057" cy="477316"/>
          </a:xfrm>
          <a:prstGeom prst="ellipse">
            <a:avLst/>
          </a:prstGeom>
          <a:noFill/>
          <a:ln w="571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12822753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A1858-F934-064F-9D30-62E9B9325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Lambda Blueprint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C0BE5C-734B-FB42-B801-D9A2FDE262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67875" y="2052116"/>
            <a:ext cx="5102263" cy="3997828"/>
          </a:xfrm>
        </p:spPr>
        <p:txBody>
          <a:bodyPr/>
          <a:lstStyle/>
          <a:p>
            <a:r>
              <a:rPr lang="en-US" dirty="0"/>
              <a:t>You search for many flavors of Lambda functions.</a:t>
            </a:r>
          </a:p>
          <a:p>
            <a:r>
              <a:rPr lang="en-US" dirty="0"/>
              <a:t>We want just a vanilla ‘Hello World’ example to start with</a:t>
            </a:r>
          </a:p>
          <a:p>
            <a:r>
              <a:rPr lang="en-US" dirty="0"/>
              <a:t>The lab says use python</a:t>
            </a:r>
          </a:p>
          <a:p>
            <a:pPr lvl="1"/>
            <a:r>
              <a:rPr lang="en-US" dirty="0"/>
              <a:t>We will use </a:t>
            </a:r>
            <a:r>
              <a:rPr lang="en-US" dirty="0" err="1"/>
              <a:t>node.js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23D5BD-861B-BD4A-86A5-645C5FFE84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327" y="2052116"/>
            <a:ext cx="5324549" cy="4717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6924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7969B9-C30B-1549-9C0E-CC5390F9B5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78F11E-B90C-A945-BBC9-E607762511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73599" y="4441643"/>
            <a:ext cx="3436834" cy="184346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Each Lambda function will do a single job</a:t>
            </a:r>
          </a:p>
          <a:p>
            <a:r>
              <a:rPr lang="en-US" dirty="0"/>
              <a:t>Scroll lower to see the default start code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4C3079-17D3-8045-938B-8E9423765C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01" y="936702"/>
            <a:ext cx="5123676" cy="337629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FDBDD2C-96CE-4242-860A-2D962728B4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0433" y="3857391"/>
            <a:ext cx="5837608" cy="2835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3252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C4FE1D-A554-5D41-A240-BE66E152C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Raw Lambda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F37200-FE4A-284C-888A-385C2998AC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0ADA3B-6F7C-7045-9DE9-0071422968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00" y="1234630"/>
            <a:ext cx="5163015" cy="32200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D75ED1B-5B57-C944-842E-E50FE1ED4D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8341" y="3128050"/>
            <a:ext cx="6653234" cy="3689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977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A1C603-5454-D34E-BC45-D1BAF0B792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9899" y="4922494"/>
            <a:ext cx="5544901" cy="1521150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Create a test scenario</a:t>
            </a:r>
          </a:p>
          <a:p>
            <a:r>
              <a:rPr lang="en-US" dirty="0"/>
              <a:t>Name your Test Event</a:t>
            </a:r>
          </a:p>
          <a:p>
            <a:r>
              <a:rPr lang="en-US" dirty="0"/>
              <a:t>Create the JSON object to be sent to the </a:t>
            </a:r>
            <a:r>
              <a:rPr lang="en-US" dirty="0" err="1"/>
              <a:t>funciton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10EA82-FDA7-2148-97D2-B365CF9E47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692"/>
          <a:stretch/>
        </p:blipFill>
        <p:spPr>
          <a:xfrm>
            <a:off x="231095" y="1417294"/>
            <a:ext cx="6292368" cy="3505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5648B10-BF9E-0E46-B79C-14F005AE51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4835" y="1417294"/>
            <a:ext cx="3160674" cy="530674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CBBCE005-1616-AEA7-D3E3-1953402273E3}"/>
              </a:ext>
            </a:extLst>
          </p:cNvPr>
          <p:cNvSpPr txBox="1">
            <a:spLocks/>
          </p:cNvSpPr>
          <p:nvPr/>
        </p:nvSpPr>
        <p:spPr>
          <a:xfrm>
            <a:off x="2611807" y="808056"/>
            <a:ext cx="7958331" cy="10772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Testing the Function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C4BF518-83F0-1B5F-47C9-31EF52DC2A24}"/>
              </a:ext>
            </a:extLst>
          </p:cNvPr>
          <p:cNvSpPr/>
          <p:nvPr/>
        </p:nvSpPr>
        <p:spPr>
          <a:xfrm>
            <a:off x="8954430" y="2999678"/>
            <a:ext cx="1593406" cy="680224"/>
          </a:xfrm>
          <a:prstGeom prst="round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8751930-24FD-A8A3-42DF-135ED141019F}"/>
              </a:ext>
            </a:extLst>
          </p:cNvPr>
          <p:cNvSpPr/>
          <p:nvPr/>
        </p:nvSpPr>
        <p:spPr>
          <a:xfrm>
            <a:off x="4199023" y="2141034"/>
            <a:ext cx="2324440" cy="858644"/>
          </a:xfrm>
          <a:prstGeom prst="round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19301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32D55-F35B-4941-BA75-525CA01854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DEF053-21CC-AD4E-B5D3-9A94D530A0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B1F6ED-B202-1E47-ACC0-843D1267C6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300" y="1066800"/>
            <a:ext cx="10185400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2714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F5614-0746-690B-4B2A-BAE8234AEA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Tutorial – Part Two</a:t>
            </a:r>
            <a:br>
              <a:rPr lang="en-US" dirty="0"/>
            </a:br>
            <a:r>
              <a:rPr lang="en-US" dirty="0"/>
              <a:t>Quote Application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44DD4E-5FB9-AC96-767E-5C12F50146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second half of the LinkedIn Learning videos heads off in a new direction</a:t>
            </a:r>
          </a:p>
          <a:p>
            <a:r>
              <a:rPr lang="en-US" dirty="0"/>
              <a:t>You will build a website to create and view quotes</a:t>
            </a:r>
          </a:p>
          <a:p>
            <a:r>
              <a:rPr lang="en-US" dirty="0"/>
              <a:t>It begins with the last video of section 2: Base Client and Server Setup</a:t>
            </a:r>
          </a:p>
        </p:txBody>
      </p:sp>
    </p:spTree>
    <p:extLst>
      <p:ext uri="{BB962C8B-B14F-4D97-AF65-F5344CB8AC3E}">
        <p14:creationId xmlns:p14="http://schemas.microsoft.com/office/powerpoint/2010/main" val="6615781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998DD-4D6B-FE4D-AC5E-108CE1CC0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need a place to save our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5240AA-F5AF-B847-87C1-E6616BE90C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DynamoDB</a:t>
            </a:r>
          </a:p>
          <a:p>
            <a:r>
              <a:rPr lang="en-US" dirty="0"/>
              <a:t>Table name</a:t>
            </a:r>
          </a:p>
          <a:p>
            <a:r>
              <a:rPr lang="en-US" dirty="0"/>
              <a:t>Partition key</a:t>
            </a:r>
          </a:p>
          <a:p>
            <a:pPr lvl="1"/>
            <a:r>
              <a:rPr lang="en-US" dirty="0"/>
              <a:t>Key type?</a:t>
            </a:r>
          </a:p>
        </p:txBody>
      </p:sp>
      <p:pic>
        <p:nvPicPr>
          <p:cNvPr id="4" name="Picture 3" descr="Graphical user interface, text, application, Teams&#10;&#10;Description automatically generated">
            <a:extLst>
              <a:ext uri="{FF2B5EF4-FFF2-40B4-BE49-F238E27FC236}">
                <a16:creationId xmlns:a16="http://schemas.microsoft.com/office/drawing/2014/main" id="{0B478E58-4FEC-5340-9083-F3771896FC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5350" y="2833007"/>
            <a:ext cx="5156200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553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0636C3-3C30-5F91-7C0A-9CE9AD2DB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Site </a:t>
            </a:r>
            <a:r>
              <a:rPr lang="en-US" dirty="0" err="1"/>
              <a:t>Storeage</a:t>
            </a:r>
            <a:r>
              <a:rPr lang="en-US" dirty="0"/>
              <a:t> (S3)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96132B-C716-7EC9-9D7B-07A5281E26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Just an Internet location for any type of computer file you need</a:t>
            </a:r>
          </a:p>
          <a:p>
            <a:pPr lvl="1"/>
            <a:r>
              <a:rPr lang="en-US" dirty="0"/>
              <a:t>Save your vacation pictures</a:t>
            </a:r>
          </a:p>
          <a:p>
            <a:pPr lvl="1"/>
            <a:r>
              <a:rPr lang="en-US" dirty="0"/>
              <a:t>School notes</a:t>
            </a:r>
          </a:p>
          <a:p>
            <a:pPr lvl="1"/>
            <a:r>
              <a:rPr lang="en-US" dirty="0"/>
              <a:t>Web page resources (HTML, CSS, JS, images………)</a:t>
            </a:r>
          </a:p>
        </p:txBody>
      </p:sp>
    </p:spTree>
    <p:extLst>
      <p:ext uri="{BB962C8B-B14F-4D97-AF65-F5344CB8AC3E}">
        <p14:creationId xmlns:p14="http://schemas.microsoft.com/office/powerpoint/2010/main" val="7014745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F88A9D-B89F-464A-9F18-C2C62A9EC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Lambda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E946F0-4D2C-874E-B7A9-DB50728526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the function</a:t>
            </a:r>
          </a:p>
          <a:p>
            <a:pPr lvl="1"/>
            <a:r>
              <a:rPr lang="en-US" dirty="0"/>
              <a:t>Author from scratch</a:t>
            </a:r>
          </a:p>
          <a:p>
            <a:pPr lvl="1"/>
            <a:r>
              <a:rPr lang="en-US" dirty="0"/>
              <a:t>Enter the name</a:t>
            </a:r>
          </a:p>
          <a:p>
            <a:pPr lvl="1"/>
            <a:r>
              <a:rPr lang="en-US" dirty="0"/>
              <a:t>Choose the Runtime</a:t>
            </a:r>
          </a:p>
        </p:txBody>
      </p:sp>
      <p:pic>
        <p:nvPicPr>
          <p:cNvPr id="6" name="Picture 5" descr="Graphical user interface, text, application, email, Teams&#10;&#10;Description automatically generated">
            <a:extLst>
              <a:ext uri="{FF2B5EF4-FFF2-40B4-BE49-F238E27FC236}">
                <a16:creationId xmlns:a16="http://schemas.microsoft.com/office/drawing/2014/main" id="{FC362FA4-E5CE-204A-8A26-A0CFE383FE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3910"/>
          <a:stretch/>
        </p:blipFill>
        <p:spPr>
          <a:xfrm>
            <a:off x="6332041" y="2676584"/>
            <a:ext cx="4705609" cy="32320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6CDFCBE-D117-385A-F940-41DBB31EC2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565" y="1346670"/>
            <a:ext cx="3226995" cy="1807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543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F88A9D-B89F-464A-9F18-C2C62A9EC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Lambda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E946F0-4D2C-874E-B7A9-DB5072852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73599" y="2052116"/>
            <a:ext cx="7796540" cy="1491184"/>
          </a:xfrm>
        </p:spPr>
        <p:txBody>
          <a:bodyPr/>
          <a:lstStyle/>
          <a:p>
            <a:r>
              <a:rPr lang="en-US" dirty="0"/>
              <a:t>Create a new role from AWS policy templates</a:t>
            </a:r>
          </a:p>
          <a:p>
            <a:pPr lvl="1"/>
            <a:r>
              <a:rPr lang="en-US" dirty="0"/>
              <a:t>Role name</a:t>
            </a:r>
          </a:p>
          <a:p>
            <a:pPr lvl="1"/>
            <a:r>
              <a:rPr lang="en-US" dirty="0"/>
              <a:t>Search for and select the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Basic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Lambda@Edge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permissions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4169FA-6C73-A94B-AEC8-7837C2A934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03" r="7223" b="2338"/>
          <a:stretch/>
        </p:blipFill>
        <p:spPr>
          <a:xfrm>
            <a:off x="1020535" y="297227"/>
            <a:ext cx="1694299" cy="2098886"/>
          </a:xfrm>
          <a:prstGeom prst="rect">
            <a:avLst/>
          </a:prstGeom>
        </p:spPr>
      </p:pic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21442E33-D8AE-184C-BDFB-EE51A296C1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6996"/>
          <a:stretch/>
        </p:blipFill>
        <p:spPr>
          <a:xfrm>
            <a:off x="7446559" y="3429000"/>
            <a:ext cx="3744686" cy="324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9236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98F876-730B-2546-9F88-1B89B5BC4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Identity and Access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793EBF-AE5A-FC48-B256-25EC16584C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73599" y="2052116"/>
            <a:ext cx="7796540" cy="4160080"/>
          </a:xfrm>
        </p:spPr>
        <p:txBody>
          <a:bodyPr>
            <a:normAutofit/>
          </a:bodyPr>
          <a:lstStyle/>
          <a:p>
            <a:r>
              <a:rPr lang="en-US" dirty="0"/>
              <a:t>The Role we created needs additional permissions</a:t>
            </a:r>
          </a:p>
          <a:p>
            <a:r>
              <a:rPr lang="en-US" dirty="0"/>
              <a:t>Let’s go the IAM – Identity and Access Management</a:t>
            </a:r>
          </a:p>
          <a:p>
            <a:pPr lvl="1"/>
            <a:r>
              <a:rPr lang="en-US" dirty="0"/>
              <a:t>Click on Roles</a:t>
            </a:r>
          </a:p>
          <a:p>
            <a:pPr lvl="1"/>
            <a:r>
              <a:rPr lang="en-US" dirty="0"/>
              <a:t>Find the role</a:t>
            </a:r>
          </a:p>
          <a:p>
            <a:r>
              <a:rPr lang="en-US" dirty="0"/>
              <a:t>You can also get to the role from the Configuration tab for the function</a:t>
            </a:r>
          </a:p>
          <a:p>
            <a:r>
              <a:rPr lang="en-US" dirty="0">
                <a:solidFill>
                  <a:srgbClr val="FF0000"/>
                </a:solidFill>
              </a:rPr>
              <a:t>IAM – Assign roles to enable services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D6DBC13-7D9F-C640-A14F-6AFAE3C959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35" y="674679"/>
            <a:ext cx="2830286" cy="109958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8E6A49E-039A-4545-88D3-2A6B5A6A73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3645"/>
          <a:stretch/>
        </p:blipFill>
        <p:spPr>
          <a:xfrm>
            <a:off x="84236" y="1979980"/>
            <a:ext cx="2830286" cy="261531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0969803-A7A0-ADA0-DBFD-827D42179C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3575" y="4967140"/>
            <a:ext cx="3708400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7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98F876-730B-2546-9F88-1B89B5BC4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Identity and Access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793EBF-AE5A-FC48-B256-25EC16584C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73599" y="2052116"/>
            <a:ext cx="7796540" cy="4160080"/>
          </a:xfrm>
        </p:spPr>
        <p:txBody>
          <a:bodyPr>
            <a:normAutofit/>
          </a:bodyPr>
          <a:lstStyle/>
          <a:p>
            <a:r>
              <a:rPr lang="en-US" dirty="0"/>
              <a:t>Attach policies</a:t>
            </a:r>
          </a:p>
          <a:p>
            <a:pPr lvl="1"/>
            <a:r>
              <a:rPr lang="en-US" dirty="0"/>
              <a:t>Search for Dynamo</a:t>
            </a:r>
          </a:p>
          <a:p>
            <a:pPr lvl="1"/>
            <a:r>
              <a:rPr lang="en-US" dirty="0"/>
              <a:t>Select </a:t>
            </a:r>
            <a:r>
              <a:rPr lang="en-US" dirty="0" err="1"/>
              <a:t>AmazonDynamoDBFullAccess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ADC469-F7F9-5A40-AA17-37B72EDDCB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7224"/>
          <a:stretch/>
        </p:blipFill>
        <p:spPr>
          <a:xfrm>
            <a:off x="7747056" y="3880890"/>
            <a:ext cx="3342690" cy="1383452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19DD4A94-84D3-8BB3-C48D-2D9FFBAB3F35}"/>
              </a:ext>
            </a:extLst>
          </p:cNvPr>
          <p:cNvGrpSpPr/>
          <p:nvPr/>
        </p:nvGrpSpPr>
        <p:grpSpPr>
          <a:xfrm>
            <a:off x="5117254" y="1753963"/>
            <a:ext cx="6346794" cy="2043511"/>
            <a:chOff x="5284522" y="1900225"/>
            <a:chExt cx="6346794" cy="2043511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5B497DE-31FE-AE99-F4ED-B8F82EF324C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56700"/>
            <a:stretch/>
          </p:blipFill>
          <p:spPr>
            <a:xfrm>
              <a:off x="5284522" y="1904186"/>
              <a:ext cx="4237370" cy="203955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5B378EED-3553-40CF-F42C-BF3EADBA3F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80562" r="-2250"/>
            <a:stretch/>
          </p:blipFill>
          <p:spPr>
            <a:xfrm>
              <a:off x="9508961" y="1900225"/>
              <a:ext cx="2122355" cy="20395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468312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F88A9D-B89F-464A-9F18-C2C62A9EC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to our Lambda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E946F0-4D2C-874E-B7A9-DB5072852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73599" y="2052115"/>
            <a:ext cx="7796540" cy="375766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Create the code for the function</a:t>
            </a:r>
          </a:p>
          <a:p>
            <a:r>
              <a:rPr lang="en-US" dirty="0"/>
              <a:t>Remove the default code replace with this code</a:t>
            </a:r>
          </a:p>
          <a:p>
            <a:r>
              <a:rPr lang="en-US" dirty="0"/>
              <a:t>Edit the Handler name in Runtime settings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Take note of line 10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E960DFF-928E-2F47-47FB-251836C3C6EA}"/>
              </a:ext>
            </a:extLst>
          </p:cNvPr>
          <p:cNvGrpSpPr/>
          <p:nvPr/>
        </p:nvGrpSpPr>
        <p:grpSpPr>
          <a:xfrm>
            <a:off x="560101" y="3728795"/>
            <a:ext cx="5179060" cy="1057275"/>
            <a:chOff x="916940" y="4388003"/>
            <a:chExt cx="5179060" cy="1057275"/>
          </a:xfrm>
        </p:grpSpPr>
        <p:pic>
          <p:nvPicPr>
            <p:cNvPr id="8" name="Picture 7" descr="Graphical user interface, text, application, Teams&#10;&#10;Description automatically generated">
              <a:extLst>
                <a:ext uri="{FF2B5EF4-FFF2-40B4-BE49-F238E27FC236}">
                  <a16:creationId xmlns:a16="http://schemas.microsoft.com/office/drawing/2014/main" id="{43F341DB-E3BD-974D-95D1-7CF038440B8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16940" y="4388003"/>
              <a:ext cx="5179060" cy="1057275"/>
            </a:xfrm>
            <a:prstGeom prst="rect">
              <a:avLst/>
            </a:prstGeom>
          </p:spPr>
        </p:pic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6F5762B1-3AC1-1962-6B63-6BA37A9843C4}"/>
                </a:ext>
              </a:extLst>
            </p:cNvPr>
            <p:cNvSpPr/>
            <p:nvPr/>
          </p:nvSpPr>
          <p:spPr>
            <a:xfrm>
              <a:off x="2497873" y="4932283"/>
              <a:ext cx="1349298" cy="412595"/>
            </a:xfrm>
            <a:prstGeom prst="roundRect">
              <a:avLst/>
            </a:prstGeom>
            <a:noFill/>
            <a:ln w="5715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3F9E6C78-9AB1-50C4-F0CC-970EC8EF0BB1}"/>
              </a:ext>
            </a:extLst>
          </p:cNvPr>
          <p:cNvGrpSpPr/>
          <p:nvPr/>
        </p:nvGrpSpPr>
        <p:grpSpPr>
          <a:xfrm>
            <a:off x="7064355" y="3849621"/>
            <a:ext cx="4130962" cy="2854780"/>
            <a:chOff x="7064355" y="3849621"/>
            <a:chExt cx="4130962" cy="2854780"/>
          </a:xfrm>
        </p:grpSpPr>
        <p:pic>
          <p:nvPicPr>
            <p:cNvPr id="6" name="Picture 5" descr="Graphical user interface, text, application&#10;&#10;Description automatically generated">
              <a:extLst>
                <a:ext uri="{FF2B5EF4-FFF2-40B4-BE49-F238E27FC236}">
                  <a16:creationId xmlns:a16="http://schemas.microsoft.com/office/drawing/2014/main" id="{ACE39A91-6E98-174E-9AB8-16FF52BD21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7069" t="9724"/>
            <a:stretch/>
          </p:blipFill>
          <p:spPr>
            <a:xfrm>
              <a:off x="7064355" y="3849621"/>
              <a:ext cx="4130962" cy="2854780"/>
            </a:xfrm>
            <a:prstGeom prst="rect">
              <a:avLst/>
            </a:prstGeom>
          </p:spPr>
        </p:pic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79DDD15D-41F8-4375-4E6B-BE25D42A5DA0}"/>
                </a:ext>
              </a:extLst>
            </p:cNvPr>
            <p:cNvSpPr/>
            <p:nvPr/>
          </p:nvSpPr>
          <p:spPr>
            <a:xfrm>
              <a:off x="7471317" y="4786070"/>
              <a:ext cx="1215480" cy="278779"/>
            </a:xfrm>
            <a:prstGeom prst="roundRect">
              <a:avLst/>
            </a:prstGeom>
            <a:noFill/>
            <a:ln w="5715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10872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AC325-60F6-7E4D-8EF4-AFABF4A19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Environment variable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5C189F-BC93-854F-A355-6149130CBB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73599" y="2052116"/>
            <a:ext cx="5115822" cy="3997828"/>
          </a:xfrm>
        </p:spPr>
        <p:txBody>
          <a:bodyPr/>
          <a:lstStyle/>
          <a:p>
            <a:r>
              <a:rPr lang="en-US" dirty="0"/>
              <a:t>Create an Environment variable</a:t>
            </a:r>
          </a:p>
          <a:p>
            <a:pPr lvl="1"/>
            <a:r>
              <a:rPr lang="en-US" dirty="0"/>
              <a:t>Configuration panel</a:t>
            </a:r>
          </a:p>
          <a:p>
            <a:pPr lvl="2"/>
            <a:r>
              <a:rPr lang="en-US" dirty="0"/>
              <a:t>Environment variables tab</a:t>
            </a:r>
          </a:p>
          <a:p>
            <a:r>
              <a:rPr lang="en-US" dirty="0"/>
              <a:t>This is not necessary. We could hardcode the Table name, but it is a good opportunity to show the use of environment variables</a:t>
            </a:r>
          </a:p>
        </p:txBody>
      </p:sp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A38E834F-5127-1943-9DE6-CEC57BF5A3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5975"/>
          <a:stretch/>
        </p:blipFill>
        <p:spPr>
          <a:xfrm>
            <a:off x="6982858" y="1910215"/>
            <a:ext cx="4738007" cy="2057400"/>
          </a:xfrm>
          <a:prstGeom prst="rect">
            <a:avLst/>
          </a:prstGeom>
        </p:spPr>
      </p:pic>
      <p:pic>
        <p:nvPicPr>
          <p:cNvPr id="6" name="Picture 5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D4140BE3-5AD3-3A4D-8401-68EFC2863CC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6362" b="38382"/>
          <a:stretch/>
        </p:blipFill>
        <p:spPr>
          <a:xfrm>
            <a:off x="7889421" y="4051030"/>
            <a:ext cx="3899807" cy="1948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0851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AC539-C666-644F-B747-2F753E6B6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Test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990314-650B-4A47-A446-B719617CE7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Configure test event</a:t>
            </a:r>
          </a:p>
          <a:p>
            <a:r>
              <a:rPr lang="en-US" dirty="0"/>
              <a:t>Create the JSON input attributes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754A02-89AA-5B41-AD5D-A419EBBF64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2380" y="1885285"/>
            <a:ext cx="4697186" cy="14154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C3B8714-571D-455E-FEB4-FE101BF3AC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9433" y="3875255"/>
            <a:ext cx="2527300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974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22A904-B7D5-E749-ADFA-41F29D7534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 and Test the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3706C4-1665-ED4F-A8EB-ADD55F1D08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Click the Deploy button</a:t>
            </a:r>
          </a:p>
          <a:p>
            <a:r>
              <a:rPr lang="en-US" dirty="0"/>
              <a:t>Click the Test button</a:t>
            </a:r>
          </a:p>
          <a:p>
            <a:r>
              <a:rPr lang="en-US" dirty="0"/>
              <a:t>The magic happens</a:t>
            </a:r>
          </a:p>
          <a:p>
            <a:r>
              <a:rPr lang="en-US" dirty="0"/>
              <a:t>Go to DynamoDB page to see that the insert happened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4B68D4-134D-7544-AD47-2550BDDF7F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9028" y="2586547"/>
            <a:ext cx="4308021" cy="1337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8107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163F31-20BF-BB28-5D8E-6B7DB1DCD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Lambda Function</a:t>
            </a:r>
            <a:br>
              <a:rPr lang="en-US" dirty="0"/>
            </a:br>
            <a:r>
              <a:rPr lang="en-US" dirty="0"/>
              <a:t>Get all Quotes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03E72-B491-56FB-EC97-C1E7299C0C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3897" y="2052116"/>
            <a:ext cx="6136241" cy="3997828"/>
          </a:xfrm>
        </p:spPr>
        <p:txBody>
          <a:bodyPr/>
          <a:lstStyle/>
          <a:p>
            <a:r>
              <a:rPr lang="en-US" dirty="0"/>
              <a:t>Create the Function</a:t>
            </a:r>
          </a:p>
          <a:p>
            <a:r>
              <a:rPr lang="en-US" dirty="0"/>
              <a:t>Name it ‘</a:t>
            </a:r>
            <a:r>
              <a:rPr lang="en-US" dirty="0" err="1"/>
              <a:t>getQuotes</a:t>
            </a:r>
            <a:r>
              <a:rPr lang="en-US" dirty="0"/>
              <a:t>’</a:t>
            </a:r>
          </a:p>
          <a:p>
            <a:r>
              <a:rPr lang="en-US" dirty="0"/>
              <a:t>We already have a useful Role for accessing a DynamoDB table</a:t>
            </a:r>
          </a:p>
          <a:p>
            <a:r>
              <a:rPr lang="en-US" dirty="0"/>
              <a:t>Let’s reuse it rather that create an identical role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E5F98D-682B-8B68-BA39-41708FE2B4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3060" y="1696515"/>
            <a:ext cx="1712477" cy="54487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892EFCA-0DB5-863E-5FF2-E04C052397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3060" y="2408225"/>
            <a:ext cx="2794000" cy="2400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31D4372-131B-5AD2-6395-DD465917C6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9298" y="4399453"/>
            <a:ext cx="2514600" cy="200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2723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A0243-D1FD-B853-7F9A-321BE9BFD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Change Default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FD935D-304D-6AA0-A80B-E968EE4FA6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4955" y="2052116"/>
            <a:ext cx="5485183" cy="3997828"/>
          </a:xfrm>
        </p:spPr>
        <p:txBody>
          <a:bodyPr/>
          <a:lstStyle/>
          <a:p>
            <a:r>
              <a:rPr lang="en-US" dirty="0"/>
              <a:t>Code is very similar to the Create function</a:t>
            </a:r>
          </a:p>
          <a:p>
            <a:r>
              <a:rPr lang="en-US" dirty="0"/>
              <a:t>No event data is requited</a:t>
            </a:r>
          </a:p>
          <a:p>
            <a:r>
              <a:rPr lang="en-US" dirty="0"/>
              <a:t>Just ‘scan’ the table and return all items</a:t>
            </a:r>
          </a:p>
          <a:p>
            <a:r>
              <a:rPr lang="en-US" dirty="0"/>
              <a:t>Don’t forget to add the TABLE_NAME environment variable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C1D128-BFC8-BC3F-6F98-D7F0F704D6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358" y="2127250"/>
            <a:ext cx="4660900" cy="260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6282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16B5A-9EFF-8AA4-2A3C-5A6E3853D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the Bucket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B1444C-4DB6-4502-3A41-3C2BA3718E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73599" y="2052116"/>
            <a:ext cx="3998133" cy="3997828"/>
          </a:xfrm>
        </p:spPr>
        <p:txBody>
          <a:bodyPr/>
          <a:lstStyle/>
          <a:p>
            <a:r>
              <a:rPr lang="en-US" dirty="0"/>
              <a:t>Choose a name</a:t>
            </a:r>
          </a:p>
          <a:p>
            <a:r>
              <a:rPr lang="en-US" dirty="0"/>
              <a:t>Choose your region</a:t>
            </a:r>
          </a:p>
          <a:p>
            <a:r>
              <a:rPr lang="en-US" dirty="0"/>
              <a:t>Review the other options</a:t>
            </a:r>
          </a:p>
          <a:p>
            <a:pPr lvl="1"/>
            <a:r>
              <a:rPr lang="en-US" dirty="0"/>
              <a:t>WORM</a:t>
            </a:r>
          </a:p>
          <a:p>
            <a:pPr lvl="1"/>
            <a:r>
              <a:rPr lang="en-US" dirty="0"/>
              <a:t>Encryption</a:t>
            </a:r>
          </a:p>
          <a:p>
            <a:pPr lvl="1"/>
            <a:r>
              <a:rPr lang="en-US" dirty="0"/>
              <a:t>Versioning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4158D84-6057-39F1-4417-D337080EA9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3400" y="2540000"/>
            <a:ext cx="44196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4365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39C721-9CA0-9143-AD14-15AC2FC64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the API Gateway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2A81AB-E2FD-5D4B-9ED8-030DC331D6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 REST API</a:t>
            </a:r>
          </a:p>
          <a:p>
            <a:r>
              <a:rPr lang="en-US" dirty="0"/>
              <a:t>Give it a name to match your MVC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E9E9F8-53CB-4A4D-B1B4-D8BDD4A6F6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496" y="741878"/>
            <a:ext cx="2033084" cy="18321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8CDFB65-B0D5-1F45-96B7-7A0115506B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7853" y="1194191"/>
            <a:ext cx="1939935" cy="2257111"/>
          </a:xfrm>
          <a:prstGeom prst="rect">
            <a:avLst/>
          </a:prstGeom>
        </p:spPr>
      </p:pic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DCE1836-5ABE-CA48-86D1-361C0093201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3635" b="14576"/>
          <a:stretch/>
        </p:blipFill>
        <p:spPr>
          <a:xfrm>
            <a:off x="7549299" y="2654721"/>
            <a:ext cx="4382859" cy="3837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7234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D854E-39AB-5C4E-A80C-8249E41229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Methods to the Gateway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50799-8A1E-D242-9E01-6DAF6F32E7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73599" y="2052115"/>
            <a:ext cx="7796540" cy="4081055"/>
          </a:xfrm>
        </p:spPr>
        <p:txBody>
          <a:bodyPr/>
          <a:lstStyle/>
          <a:p>
            <a:r>
              <a:rPr lang="en-US" dirty="0"/>
              <a:t>Create a Method</a:t>
            </a:r>
          </a:p>
          <a:p>
            <a:pPr lvl="1"/>
            <a:r>
              <a:rPr lang="en-US" dirty="0"/>
              <a:t>Choose the HTTP verb</a:t>
            </a:r>
          </a:p>
          <a:p>
            <a:r>
              <a:rPr lang="en-US" dirty="0"/>
              <a:t>Associate Action with the Lambda function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EC549B-F628-9F44-B721-5FD9A9F4DB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306" y="1370909"/>
            <a:ext cx="2328099" cy="177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B79212F-A23C-5940-AAE3-20710C24EB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5891" y="1469047"/>
            <a:ext cx="2512476" cy="2949429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6745CCF4-46E7-B74D-6C6C-F9F44850F4D6}"/>
              </a:ext>
            </a:extLst>
          </p:cNvPr>
          <p:cNvGrpSpPr/>
          <p:nvPr/>
        </p:nvGrpSpPr>
        <p:grpSpPr>
          <a:xfrm>
            <a:off x="8026566" y="4248615"/>
            <a:ext cx="3929610" cy="2442117"/>
            <a:chOff x="8026566" y="4248615"/>
            <a:chExt cx="3929610" cy="244211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C775E8D-243B-0546-A795-DE5ED29A06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26566" y="4248615"/>
              <a:ext cx="3929610" cy="2435450"/>
            </a:xfrm>
            <a:prstGeom prst="rect">
              <a:avLst/>
            </a:prstGeom>
          </p:spPr>
        </p:pic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4B073484-B2D1-9786-79F6-A69D8802C2D0}"/>
                </a:ext>
              </a:extLst>
            </p:cNvPr>
            <p:cNvSpPr/>
            <p:nvPr/>
          </p:nvSpPr>
          <p:spPr>
            <a:xfrm>
              <a:off x="9846527" y="6133171"/>
              <a:ext cx="1929161" cy="557561"/>
            </a:xfrm>
            <a:prstGeom prst="roundRect">
              <a:avLst/>
            </a:prstGeom>
            <a:noFill/>
            <a:ln w="5715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545928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7E0B90-110C-7142-A46E-5FD99B44A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 your API Gateway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EAC991-994F-BA4C-9469-248FFE63C9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Deploy API</a:t>
            </a:r>
          </a:p>
          <a:p>
            <a:r>
              <a:rPr lang="en-US" dirty="0"/>
              <a:t>Define the stage of the API</a:t>
            </a:r>
          </a:p>
          <a:p>
            <a:r>
              <a:rPr lang="en-US" dirty="0"/>
              <a:t>Now you have a URL for your requests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62CC6A-B627-9345-86CB-7F25C05B12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5479" y="1925865"/>
            <a:ext cx="3728055" cy="240937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9D7042B-FA9A-FE41-86F3-CA04CE6A80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6545" y="4879715"/>
            <a:ext cx="6275614" cy="1066606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8DD80026-707E-2C7B-6284-B6721D848C03}"/>
              </a:ext>
            </a:extLst>
          </p:cNvPr>
          <p:cNvGrpSpPr/>
          <p:nvPr/>
        </p:nvGrpSpPr>
        <p:grpSpPr>
          <a:xfrm>
            <a:off x="924379" y="1820636"/>
            <a:ext cx="2010128" cy="2579927"/>
            <a:chOff x="924379" y="1820636"/>
            <a:chExt cx="2010128" cy="257992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B3B40B3B-8C6E-4F4F-8DBE-C964F60A33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24379" y="1820636"/>
              <a:ext cx="2010128" cy="2514600"/>
            </a:xfrm>
            <a:prstGeom prst="rect">
              <a:avLst/>
            </a:prstGeom>
          </p:spPr>
        </p:pic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10DF29F5-3E1F-5451-AD10-7B47894CE7C8}"/>
                </a:ext>
              </a:extLst>
            </p:cNvPr>
            <p:cNvSpPr/>
            <p:nvPr/>
          </p:nvSpPr>
          <p:spPr>
            <a:xfrm>
              <a:off x="1005346" y="3843002"/>
              <a:ext cx="1929161" cy="557561"/>
            </a:xfrm>
            <a:prstGeom prst="roundRect">
              <a:avLst/>
            </a:prstGeom>
            <a:noFill/>
            <a:ln w="5715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680062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8A0FD-3AB0-984C-8805-68F2DA29E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Postman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B80030-9792-BF4E-94F3-D2D98729D5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73599" y="2052116"/>
            <a:ext cx="7796540" cy="1589155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Use </a:t>
            </a:r>
            <a:r>
              <a:rPr lang="en-US" dirty="0" err="1">
                <a:solidFill>
                  <a:srgbClr val="FF0000"/>
                </a:solidFill>
              </a:rPr>
              <a:t>POSTman</a:t>
            </a:r>
            <a:r>
              <a:rPr lang="en-US" dirty="0">
                <a:solidFill>
                  <a:srgbClr val="FF0000"/>
                </a:solidFill>
              </a:rPr>
              <a:t> to test anything beyond GET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POST, PUT, DELETE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E84737-E9D0-4D44-AFEB-9FF3D3B092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2044" y="3462323"/>
            <a:ext cx="7796540" cy="1872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6166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0FC62A-FC43-8A44-BCAF-9E65A2F16E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more Lambda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BAE9E7-0658-6341-874E-37BF691068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73599" y="2052116"/>
            <a:ext cx="7796540" cy="2127998"/>
          </a:xfrm>
        </p:spPr>
        <p:txBody>
          <a:bodyPr/>
          <a:lstStyle/>
          <a:p>
            <a:r>
              <a:rPr lang="en-US" dirty="0"/>
              <a:t>Create a Delete function</a:t>
            </a:r>
          </a:p>
          <a:p>
            <a:r>
              <a:rPr lang="en-US" dirty="0"/>
              <a:t>Don’t forget the role</a:t>
            </a:r>
          </a:p>
          <a:p>
            <a:r>
              <a:rPr lang="en-US" dirty="0"/>
              <a:t>Minor change to the scan function is all we need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145966-9715-AE42-B049-D4568B329B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910" y="1442373"/>
            <a:ext cx="2079901" cy="36793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BA694E6-408E-004C-8CA2-819129B79C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5971" y="3943350"/>
            <a:ext cx="2950029" cy="20560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B8EB49C-F95E-FD49-9395-011F12DBEA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1869" y="3943350"/>
            <a:ext cx="4622309" cy="2845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7714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CA91ED-62CA-A04F-9D70-5FD3E129A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to the API Gateway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32DAFF-53FC-9242-AD10-9A04709477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73599" y="2052116"/>
            <a:ext cx="7796540" cy="1662634"/>
          </a:xfrm>
        </p:spPr>
        <p:txBody>
          <a:bodyPr/>
          <a:lstStyle/>
          <a:p>
            <a:r>
              <a:rPr lang="en-US" dirty="0"/>
              <a:t>Add the DELETE method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B603C6-8714-5947-9332-5EFD07C945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6523" y="4130463"/>
            <a:ext cx="5125184" cy="22412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06BAF1C-007C-D443-BBA3-313968D7A4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0315" y="3274818"/>
            <a:ext cx="2855685" cy="12916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DBA107E-0857-854B-BF1D-2414E7A0C8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011" y="700509"/>
            <a:ext cx="2667000" cy="187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2882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EC97BC15-833F-997D-3932-1AEF6785BD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661" y="3263179"/>
            <a:ext cx="5706039" cy="33907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5E825C-CA93-CDF1-D817-D5FB3502D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Permissions</a:t>
            </a:r>
            <a:br>
              <a:rPr lang="en-US" dirty="0"/>
            </a:br>
            <a:r>
              <a:rPr lang="en-US" dirty="0"/>
              <a:t>Make resources visible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A33969-1251-D37B-FF02-2B087E9E98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2052116"/>
            <a:ext cx="4474138" cy="3015184"/>
          </a:xfrm>
        </p:spPr>
        <p:txBody>
          <a:bodyPr/>
          <a:lstStyle/>
          <a:p>
            <a:r>
              <a:rPr lang="en-US" dirty="0"/>
              <a:t>The Default setting is to Block ALL public access</a:t>
            </a:r>
          </a:p>
          <a:p>
            <a:r>
              <a:rPr lang="en-US" dirty="0"/>
              <a:t>Uncheck the box and leave the rest of the boxes unchecked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7F38D0B-3807-9003-F96D-A617C44FF997}"/>
              </a:ext>
            </a:extLst>
          </p:cNvPr>
          <p:cNvSpPr/>
          <p:nvPr/>
        </p:nvSpPr>
        <p:spPr>
          <a:xfrm>
            <a:off x="301062" y="5493014"/>
            <a:ext cx="1790219" cy="584200"/>
          </a:xfrm>
          <a:prstGeom prst="roundRect">
            <a:avLst/>
          </a:prstGeom>
          <a:noFill/>
          <a:ln w="571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 w="57150">
                <a:solidFill>
                  <a:schemeClr val="accent4">
                    <a:lumMod val="75000"/>
                  </a:schemeClr>
                </a:solidFill>
              </a:ln>
              <a:noFill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8BC9401-2B95-778C-26D9-689A916C56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260" y="1533646"/>
            <a:ext cx="6633140" cy="1273234"/>
          </a:xfrm>
          <a:prstGeom prst="rect">
            <a:avLst/>
          </a:prstGeom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216AD18-DC68-A1D8-49F2-A76397C2CB91}"/>
              </a:ext>
            </a:extLst>
          </p:cNvPr>
          <p:cNvSpPr/>
          <p:nvPr/>
        </p:nvSpPr>
        <p:spPr>
          <a:xfrm>
            <a:off x="2396561" y="2137585"/>
            <a:ext cx="1095940" cy="567515"/>
          </a:xfrm>
          <a:prstGeom prst="roundRect">
            <a:avLst/>
          </a:prstGeom>
          <a:noFill/>
          <a:ln w="571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 w="57150">
                <a:solidFill>
                  <a:schemeClr val="accent4">
                    <a:lumMod val="75000"/>
                  </a:schemeClr>
                </a:solidFill>
              </a:ln>
              <a:noFill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3397CF5-74C9-E418-2783-00C765FE79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4224" y="4406901"/>
            <a:ext cx="4522576" cy="2335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3653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537E22-2558-0F37-AC5B-4B1A48A01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Permissions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C7D0B5-A414-6242-0555-DA3255D4F3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88839F-A939-1D73-6E67-B4262B4C1A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975" y="1761632"/>
            <a:ext cx="6178550" cy="374381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5ED4D1A-D416-8807-C795-041166BFD8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0973" y="3924300"/>
            <a:ext cx="4381500" cy="279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3323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E825C-CA93-CDF1-D817-D5FB3502D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Make the resources visible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A33969-1251-D37B-FF02-2B087E9E98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5899" y="2052116"/>
            <a:ext cx="5274239" cy="2557984"/>
          </a:xfrm>
        </p:spPr>
        <p:txBody>
          <a:bodyPr/>
          <a:lstStyle/>
          <a:p>
            <a:r>
              <a:rPr lang="en-US" dirty="0"/>
              <a:t>This looks a little different than the tutorial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0D204E-7BAE-D585-1FDE-BA41BA3290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5000" b="8095"/>
          <a:stretch/>
        </p:blipFill>
        <p:spPr>
          <a:xfrm>
            <a:off x="8153401" y="3590362"/>
            <a:ext cx="3780378" cy="310429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DF8D7F2-9D4F-1578-6141-04477B000B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9229"/>
          <a:stretch/>
        </p:blipFill>
        <p:spPr>
          <a:xfrm>
            <a:off x="298062" y="2894049"/>
            <a:ext cx="4867580" cy="4076310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7F38D0B-3807-9003-F96D-A617C44FF997}"/>
              </a:ext>
            </a:extLst>
          </p:cNvPr>
          <p:cNvSpPr/>
          <p:nvPr/>
        </p:nvSpPr>
        <p:spPr>
          <a:xfrm>
            <a:off x="2149002" y="3844212"/>
            <a:ext cx="1790219" cy="584200"/>
          </a:xfrm>
          <a:prstGeom prst="roundRect">
            <a:avLst/>
          </a:prstGeom>
          <a:noFill/>
          <a:ln w="571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 w="57150">
                <a:solidFill>
                  <a:schemeClr val="accent4">
                    <a:lumMod val="75000"/>
                  </a:schemeClr>
                </a:solidFill>
              </a:ln>
              <a:noFill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DC6FA0B-6A43-7168-A6D0-67B99BAEFFB5}"/>
              </a:ext>
            </a:extLst>
          </p:cNvPr>
          <p:cNvSpPr/>
          <p:nvPr/>
        </p:nvSpPr>
        <p:spPr>
          <a:xfrm>
            <a:off x="2218851" y="5821844"/>
            <a:ext cx="1650519" cy="1148515"/>
          </a:xfrm>
          <a:prstGeom prst="roundRect">
            <a:avLst/>
          </a:prstGeom>
          <a:noFill/>
          <a:ln w="571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 w="57150">
                <a:solidFill>
                  <a:schemeClr val="accent4">
                    <a:lumMod val="75000"/>
                  </a:schemeClr>
                </a:solidFill>
              </a:ln>
              <a:noFill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8FEE0029-8ADE-F325-35AB-B13732FE786A}"/>
              </a:ext>
            </a:extLst>
          </p:cNvPr>
          <p:cNvSpPr/>
          <p:nvPr/>
        </p:nvSpPr>
        <p:spPr>
          <a:xfrm>
            <a:off x="8394701" y="6252533"/>
            <a:ext cx="3682166" cy="442128"/>
          </a:xfrm>
          <a:prstGeom prst="roundRect">
            <a:avLst/>
          </a:prstGeom>
          <a:noFill/>
          <a:ln w="571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 w="57150">
                <a:solidFill>
                  <a:schemeClr val="accent4">
                    <a:lumMod val="75000"/>
                  </a:schemeClr>
                </a:solidFill>
              </a:ln>
              <a:noFill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8BC9401-2B95-778C-26D9-689A916C56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260" y="1533646"/>
            <a:ext cx="6633140" cy="1273234"/>
          </a:xfrm>
          <a:prstGeom prst="rect">
            <a:avLst/>
          </a:prstGeom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216AD18-DC68-A1D8-49F2-A76397C2CB91}"/>
              </a:ext>
            </a:extLst>
          </p:cNvPr>
          <p:cNvSpPr/>
          <p:nvPr/>
        </p:nvSpPr>
        <p:spPr>
          <a:xfrm>
            <a:off x="2396561" y="2137585"/>
            <a:ext cx="1095940" cy="567515"/>
          </a:xfrm>
          <a:prstGeom prst="roundRect">
            <a:avLst/>
          </a:prstGeom>
          <a:noFill/>
          <a:ln w="571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 w="57150">
                <a:solidFill>
                  <a:schemeClr val="accent4">
                    <a:lumMod val="75000"/>
                  </a:schemeClr>
                </a:solidFill>
              </a:ln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2103008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C7013-F3BC-CEFA-F57D-41C9213A07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Permissions</a:t>
            </a:r>
            <a:br>
              <a:rPr lang="en-US" dirty="0"/>
            </a:br>
            <a:r>
              <a:rPr lang="en-US" dirty="0"/>
              <a:t>ACL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373E86-EE05-D33E-BE4C-AEBDB2A02B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CF679A-7B45-8888-57C6-CE1DCBE0D7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746" y="449664"/>
            <a:ext cx="7526304" cy="26731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838E415-D558-E7F2-9F22-232640A7AC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3554"/>
          <a:stretch/>
        </p:blipFill>
        <p:spPr>
          <a:xfrm>
            <a:off x="900435" y="2583912"/>
            <a:ext cx="3422745" cy="40473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9EB512D-C1EB-F203-510C-97171902618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4420"/>
          <a:stretch/>
        </p:blipFill>
        <p:spPr>
          <a:xfrm>
            <a:off x="4323180" y="2583912"/>
            <a:ext cx="1317652" cy="40473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EE76D90-F791-F22D-F528-9402DCB8445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49" t="3014" r="21434"/>
          <a:stretch/>
        </p:blipFill>
        <p:spPr>
          <a:xfrm>
            <a:off x="6096000" y="5084955"/>
            <a:ext cx="5893674" cy="1466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6204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C22DC-1453-D690-618F-244F32D63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Properties</a:t>
            </a:r>
            <a:br>
              <a:rPr lang="en-US" dirty="0"/>
            </a:br>
            <a:r>
              <a:rPr lang="en-US" dirty="0"/>
              <a:t>Static Website Hosting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2DB38E-E02C-C738-768C-CC294BD1CB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E23359-B291-BAEE-00E3-1EBE7B9600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50" y="1727200"/>
            <a:ext cx="7607300" cy="177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FEDC979-91FC-6B37-B693-4CABF634C4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825072"/>
            <a:ext cx="4864100" cy="1905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5BA54C1-65E0-9969-3093-5D3FE2E603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6106" y="1885285"/>
            <a:ext cx="3292856" cy="4972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0463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E32FC8-A9A5-C0D5-8A29-88A4E30D9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Objects</a:t>
            </a:r>
            <a:br>
              <a:rPr lang="en-US" dirty="0"/>
            </a:br>
            <a:r>
              <a:rPr lang="en-US" dirty="0"/>
              <a:t>Upload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3D20AC-9017-D94F-CD2B-A8874AF0CA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9199" y="2052116"/>
            <a:ext cx="4270939" cy="3997828"/>
          </a:xfrm>
        </p:spPr>
        <p:txBody>
          <a:bodyPr/>
          <a:lstStyle/>
          <a:p>
            <a:r>
              <a:rPr lang="en-US" dirty="0"/>
              <a:t>Drag and Drop any files you would like to use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B18AFB-C356-332D-F559-48B418FA7D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368" y="2750616"/>
            <a:ext cx="5772150" cy="37145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7964189-46B3-C159-AF39-E543B1817F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71"/>
          <a:stretch/>
        </p:blipFill>
        <p:spPr>
          <a:xfrm>
            <a:off x="4699000" y="4837879"/>
            <a:ext cx="5264150" cy="1524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B9DC91E-E0A9-E3B9-AEE1-5E79A1C783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368" y="1325620"/>
            <a:ext cx="79883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98534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dison">
  <a:themeElements>
    <a:clrScheme name="Madison">
      <a:dk1>
        <a:sysClr val="windowText" lastClr="000000"/>
      </a:dk1>
      <a:lt1>
        <a:sysClr val="window" lastClr="FFFFFF"/>
      </a:lt1>
      <a:dk2>
        <a:srgbClr val="2C2D1F"/>
      </a:dk2>
      <a:lt2>
        <a:srgbClr val="FAF2C5"/>
      </a:lt2>
      <a:accent1>
        <a:srgbClr val="EA9736"/>
      </a:accent1>
      <a:accent2>
        <a:srgbClr val="EACF56"/>
      </a:accent2>
      <a:accent3>
        <a:srgbClr val="77D4D6"/>
      </a:accent3>
      <a:accent4>
        <a:srgbClr val="54AFDC"/>
      </a:accent4>
      <a:accent5>
        <a:srgbClr val="88C363"/>
      </a:accent5>
      <a:accent6>
        <a:srgbClr val="D9D899"/>
      </a:accent6>
      <a:hlink>
        <a:srgbClr val="A7A574"/>
      </a:hlink>
      <a:folHlink>
        <a:srgbClr val="8B887A"/>
      </a:folHlink>
    </a:clrScheme>
    <a:fontScheme name="Madison">
      <a:maj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dison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alpha val="88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dison" id="{025CB5FB-2DD3-45EE-B6F0-CC461540EB19}" vid="{9B359FC9-1E88-4883-B31D-CCECAE2A7B3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{786C7ED5-3AFD-D64F-98C0-01BC7D168A30}tf16401378</Template>
  <TotalTime>19736</TotalTime>
  <Words>654</Words>
  <Application>Microsoft Macintosh PowerPoint</Application>
  <PresentationFormat>Widescreen</PresentationFormat>
  <Paragraphs>122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0" baseType="lpstr">
      <vt:lpstr>Arial</vt:lpstr>
      <vt:lpstr>MS Shell Dlg 2</vt:lpstr>
      <vt:lpstr>Wingdings</vt:lpstr>
      <vt:lpstr>Wingdings 3</vt:lpstr>
      <vt:lpstr>Madison</vt:lpstr>
      <vt:lpstr>Lambda</vt:lpstr>
      <vt:lpstr>Simple Site Storeage (S3)</vt:lpstr>
      <vt:lpstr>Create the Bucket</vt:lpstr>
      <vt:lpstr>Permissions Make resources visible</vt:lpstr>
      <vt:lpstr>Permissions</vt:lpstr>
      <vt:lpstr>Make the resources visible</vt:lpstr>
      <vt:lpstr>Permissions ACL</vt:lpstr>
      <vt:lpstr>Properties Static Website Hosting</vt:lpstr>
      <vt:lpstr>Objects Upload Files</vt:lpstr>
      <vt:lpstr>Objects Make Public</vt:lpstr>
      <vt:lpstr>Now you have a URL</vt:lpstr>
      <vt:lpstr>Create a Lambda Function</vt:lpstr>
      <vt:lpstr>Lambda Blueprint</vt:lpstr>
      <vt:lpstr>PowerPoint Presentation</vt:lpstr>
      <vt:lpstr>Raw Lambda Function</vt:lpstr>
      <vt:lpstr>PowerPoint Presentation</vt:lpstr>
      <vt:lpstr>PowerPoint Presentation</vt:lpstr>
      <vt:lpstr>Tutorial – Part Two Quote Application</vt:lpstr>
      <vt:lpstr>We need a place to save our data</vt:lpstr>
      <vt:lpstr>Lambda Functions</vt:lpstr>
      <vt:lpstr>Lambda Functions</vt:lpstr>
      <vt:lpstr>Identity and Access Management</vt:lpstr>
      <vt:lpstr>Identity and Access Management</vt:lpstr>
      <vt:lpstr>Back to our Lambda Function</vt:lpstr>
      <vt:lpstr>Environment variable</vt:lpstr>
      <vt:lpstr>Create a Test</vt:lpstr>
      <vt:lpstr>Deploy and Test the code</vt:lpstr>
      <vt:lpstr>New Lambda Function Get all Quotes</vt:lpstr>
      <vt:lpstr>Change Default Code</vt:lpstr>
      <vt:lpstr>Create the API Gateway</vt:lpstr>
      <vt:lpstr>Add Methods to the Gateway</vt:lpstr>
      <vt:lpstr>Deploy your API Gateway</vt:lpstr>
      <vt:lpstr>Postman</vt:lpstr>
      <vt:lpstr>One more Lambda</vt:lpstr>
      <vt:lpstr>Back to the API Gateway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Gary James</dc:creator>
  <cp:lastModifiedBy>Gary James</cp:lastModifiedBy>
  <cp:revision>11</cp:revision>
  <dcterms:created xsi:type="dcterms:W3CDTF">2021-10-30T14:09:40Z</dcterms:created>
  <dcterms:modified xsi:type="dcterms:W3CDTF">2022-08-08T21:44:24Z</dcterms:modified>
</cp:coreProperties>
</file>